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287" r:id="rId3"/>
    <p:sldId id="344" r:id="rId4"/>
    <p:sldId id="303" r:id="rId5"/>
    <p:sldId id="288" r:id="rId6"/>
    <p:sldId id="313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296" r:id="rId15"/>
    <p:sldId id="336" r:id="rId16"/>
    <p:sldId id="332" r:id="rId17"/>
    <p:sldId id="334" r:id="rId18"/>
    <p:sldId id="264" r:id="rId19"/>
    <p:sldId id="322" r:id="rId20"/>
    <p:sldId id="320" r:id="rId21"/>
    <p:sldId id="304" r:id="rId22"/>
  </p:sldIdLst>
  <p:sldSz cx="9144000" cy="6858000" type="screen4x3"/>
  <p:notesSz cx="9926638" cy="6797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2F"/>
    <a:srgbClr val="A4B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3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DE922-72C5-4531-860A-BEE57A184356}" type="datetimeFigureOut">
              <a:rPr lang="en-ZA" smtClean="0"/>
              <a:t>2018/05/29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A4F06-7B05-4D9E-AC0F-16C7F778679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502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802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7F08AA8-BFB8-4F3B-B8B6-97478CDBA8FB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5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802" y="6456612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77F08E3-0FE6-4C62-B9B0-9CDA8DA5C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1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90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ZA" altLang="en-US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03233-CDE6-4B06-ACD0-4B2E783EC06B}" type="slidenum">
              <a:rPr lang="en-ZA" altLang="en-US" smtClean="0"/>
              <a:pPr/>
              <a:t>21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393691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9C46151-6162-4CC2-8C57-09057BC9B30A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3016344-96A1-4E07-B79E-71A57E593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33C2CA67-D675-4C59-8196-646478458D76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5670E95-3525-480A-84F4-04E4BFE9B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47AA6F10-8F45-4F8F-8D93-A47086D857A3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524DA97-C009-46E8-A236-1DEE82919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with Slid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7930" y="432798"/>
            <a:ext cx="7553521" cy="81595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7930" y="1725655"/>
            <a:ext cx="7562759" cy="428536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19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E2D5DCE9-0860-409F-B19D-88BA27B68CB7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C307D91-0300-4715-92D1-441831D0B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1ADC03-D360-4375-AF1E-77F821D8384F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AA8219B6-0F50-4F35-8726-01AF5A0AE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C8C7DCC0-4569-4094-8D92-BE479D59740B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A43851B-4E3E-46DC-9AE8-573FF6E0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D0108BA1-4832-4E16-969B-44443F8C5321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025F4BA3-7DFA-4252-9535-16018629B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9DFB2BD-F338-4CF9-B0D9-F7C45126B701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8156228D-D7F5-448C-A730-B79487825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8AEFC6D-D534-41FE-9597-BE73B0FCFFE0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6F197A74-2796-4FAA-B7B2-55E3A63F7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963390EC-A83A-4A99-8B27-21F0F50ED0B7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2DCD9498-44A2-430A-BA05-CAF81B0ED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BCD2AB01-FE77-4E4A-8C5A-1021F3D2F7D9}" type="datetimeFigureOut">
              <a:rPr lang="en-US"/>
              <a:pPr>
                <a:defRPr/>
              </a:pPr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00" smtClean="0">
                <a:latin typeface="Calibri" pitchFamily="34" charset="0"/>
              </a:defRPr>
            </a:lvl1pPr>
          </a:lstStyle>
          <a:p>
            <a:pPr>
              <a:defRPr/>
            </a:pPr>
            <a:fld id="{FAB437D1-4982-4ED8-8ADA-DBFEA7F95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DWS Slide Pages1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wa.gov.za/rdm/Documents.aspx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449388" y="2251075"/>
            <a:ext cx="50895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chemeClr val="bg1"/>
                </a:solidFill>
                <a:latin typeface="Gill Sans MT" pitchFamily="34" charset="0"/>
              </a:rPr>
              <a:t>PRESENTATION TITLE</a:t>
            </a:r>
          </a:p>
          <a:p>
            <a:pPr eaLnBrk="1" hangingPunct="1"/>
            <a:endParaRPr lang="en-US" sz="1800">
              <a:solidFill>
                <a:schemeClr val="bg1"/>
              </a:solidFill>
              <a:latin typeface="Gill Sans" pitchFamily="-84" charset="0"/>
            </a:endParaRP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Gill Sans Light" pitchFamily="-84" charset="0"/>
              </a:rPr>
              <a:t>Presented by: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Gill Sans Light" pitchFamily="-84" charset="0"/>
              </a:rPr>
              <a:t>Name Surname</a:t>
            </a:r>
          </a:p>
          <a:p>
            <a:pPr eaLnBrk="1" hangingPunct="1"/>
            <a:r>
              <a:rPr lang="en-US" sz="1800">
                <a:solidFill>
                  <a:schemeClr val="bg1"/>
                </a:solidFill>
                <a:latin typeface="Gill Sans Light" pitchFamily="-84" charset="0"/>
              </a:rPr>
              <a:t>Directorate</a:t>
            </a:r>
          </a:p>
          <a:p>
            <a:pPr eaLnBrk="1" hangingPunct="1"/>
            <a:endParaRPr lang="en-US" sz="1400">
              <a:solidFill>
                <a:schemeClr val="bg1"/>
              </a:solidFill>
              <a:latin typeface="Gill Sans Light" pitchFamily="-84" charset="0"/>
            </a:endParaRPr>
          </a:p>
          <a:p>
            <a:pPr eaLnBrk="1" hangingPunct="1"/>
            <a:r>
              <a:rPr lang="en-US" sz="1400">
                <a:solidFill>
                  <a:schemeClr val="bg1"/>
                </a:solidFill>
                <a:latin typeface="Gill Sans Light" pitchFamily="-84" charset="0"/>
              </a:rPr>
              <a:t>Date</a:t>
            </a:r>
          </a:p>
        </p:txBody>
      </p:sp>
      <p:pic>
        <p:nvPicPr>
          <p:cNvPr id="25603" name="Picture 1" descr="DWS Slide Cover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 descr="DWS Slide Cover pic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2888"/>
            <a:ext cx="9180513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786213" y="1984744"/>
            <a:ext cx="7442200" cy="258532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Determination of Water Resource Classes &amp;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Associated Resource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Quality Objectives (RQOs)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the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Mzimvubu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 Catchment</a:t>
            </a:r>
            <a:endParaRPr lang="en-Z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nas" charset="0"/>
              <a:cs typeface="Gill Snas" charset="0"/>
            </a:endParaRPr>
          </a:p>
          <a:p>
            <a:pPr eaLnBrk="1" hangingPunct="1"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nas" charset="0"/>
              <a:cs typeface="Gill Snas" charset="0"/>
            </a:endParaRPr>
          </a:p>
          <a:p>
            <a:pPr eaLnBrk="1" hangingPunct="1"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  </a:t>
            </a:r>
          </a:p>
          <a:p>
            <a:pPr algn="ctr" eaLnBrk="1" hangingPunct="1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Presented by:</a:t>
            </a:r>
          </a:p>
          <a:p>
            <a:pPr algn="ctr"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Lawrence Mulangaphuma</a:t>
            </a:r>
          </a:p>
          <a:p>
            <a:pPr algn="ctr" eaLnBrk="1" hangingPunct="1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Department of Water &amp; Sanitation</a:t>
            </a:r>
          </a:p>
          <a:p>
            <a:pPr algn="ctr" eaLnBrk="1" hangingPunct="1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nas" charset="0"/>
                <a:cs typeface="Gill Snas" charset="0"/>
              </a:rPr>
              <a:t>Date: 05-06 June 2018</a:t>
            </a:r>
          </a:p>
        </p:txBody>
      </p:sp>
    </p:spTree>
    <p:extLst>
      <p:ext uri="{BB962C8B-B14F-4D97-AF65-F5344CB8AC3E}">
        <p14:creationId xmlns:p14="http://schemas.microsoft.com/office/powerpoint/2010/main" val="6865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4: Determine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 Ecologically Sustainable Base Configuration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(ESBC) scenario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b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establish the starter configuration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2606" y="1600200"/>
            <a:ext cx="7174194" cy="4525963"/>
          </a:xfrm>
        </p:spPr>
        <p:txBody>
          <a:bodyPr/>
          <a:lstStyle/>
          <a:p>
            <a:r>
              <a:rPr lang="en-ZA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ESBC scenario is defined as the lowest theoretical level of protection required for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the sustainable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use of the entire catchment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ZA" sz="1800" dirty="0">
                <a:latin typeface="Arial" pitchFamily="34" charset="0"/>
                <a:cs typeface="Arial" pitchFamily="34" charset="0"/>
              </a:rPr>
              <a:t>The NWA stipulates that a resource should be managed to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ensure that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it may be used in an ecologically sustainable way. 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ZA" sz="1800" dirty="0" smtClean="0">
                <a:latin typeface="Arial" pitchFamily="34" charset="0"/>
                <a:cs typeface="Arial" pitchFamily="34" charset="0"/>
              </a:rPr>
              <a:t>Further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, RDM policy states that this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minimum level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of health should be at least a D category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condition</a:t>
            </a:r>
          </a:p>
          <a:p>
            <a:endParaRPr lang="en-ZA" sz="1800" dirty="0">
              <a:latin typeface="Arial" pitchFamily="34" charset="0"/>
              <a:cs typeface="Arial" pitchFamily="34" charset="0"/>
            </a:endParaRPr>
          </a:p>
          <a:p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OUTCOMES</a:t>
            </a:r>
            <a:endParaRPr lang="en-ZA" sz="1800" b="1" dirty="0">
              <a:latin typeface="Arial" pitchFamily="34" charset="0"/>
              <a:cs typeface="Arial" pitchFamily="34" charset="0"/>
            </a:endParaRPr>
          </a:p>
          <a:p>
            <a:r>
              <a:rPr lang="en-ZA" sz="1800" dirty="0" err="1" smtClean="0">
                <a:latin typeface="Arial" pitchFamily="34" charset="0"/>
                <a:cs typeface="Arial" pitchFamily="34" charset="0"/>
              </a:rPr>
              <a:t>Hydrologically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(water quality and quantity) and ecologically tested ESBC scenario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that defines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the lowest theoretical level of protection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required.</a:t>
            </a: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03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5: Evaluate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scenarios within the Integrated Water Resource Management</a:t>
            </a:r>
            <a:b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(IWRM)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7884" y="1600200"/>
            <a:ext cx="7028916" cy="4525963"/>
          </a:xfrm>
        </p:spPr>
        <p:txBody>
          <a:bodyPr/>
          <a:lstStyle/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E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valuate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scenarios within the integrated water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resource management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(IWRM) process so that a subset of catchment configuration scenarios can be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put forward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for stakeholder evaluation in Step 6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Adjusted catchment configuration scenarios for input into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next Step</a:t>
            </a:r>
            <a:endParaRPr lang="en-ZA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45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6: Evaluate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scenarios with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426" y="950720"/>
            <a:ext cx="7114374" cy="4525963"/>
          </a:xfrm>
        </p:spPr>
        <p:txBody>
          <a:bodyPr/>
          <a:lstStyle/>
          <a:p>
            <a:pPr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Evaluate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the subset of scenarios selected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in Step 5 together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with the stakeholder scenarios, and to agree on an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overall preferred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catchment configuration scenario or a shortlist of scenarios for the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Minister’s consideration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in Step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7.</a:t>
            </a:r>
          </a:p>
          <a:p>
            <a:pPr algn="just"/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algn="just"/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A short-list of final scenarios agreed-on and signed-off both by the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relevant stakeholders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and by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DWS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together with reasons for their selection.</a:t>
            </a:r>
          </a:p>
        </p:txBody>
      </p:sp>
    </p:spTree>
    <p:extLst>
      <p:ext uri="{BB962C8B-B14F-4D97-AF65-F5344CB8AC3E}">
        <p14:creationId xmlns:p14="http://schemas.microsoft.com/office/powerpoint/2010/main" val="4028336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7: Gazette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class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335" y="1445412"/>
            <a:ext cx="7131465" cy="4525963"/>
          </a:xfrm>
        </p:spPr>
        <p:txBody>
          <a:bodyPr/>
          <a:lstStyle/>
          <a:p>
            <a:r>
              <a:rPr lang="en-ZA" sz="1800" dirty="0" smtClean="0">
                <a:latin typeface="Arial" pitchFamily="34" charset="0"/>
                <a:cs typeface="Arial" pitchFamily="34" charset="0"/>
              </a:rPr>
              <a:t>Publish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the class configurations and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their associated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RQOs in the Government Gazette as required by the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NWA.</a:t>
            </a:r>
          </a:p>
          <a:p>
            <a:endParaRPr lang="en-ZA" sz="1800" dirty="0">
              <a:latin typeface="Arial" pitchFamily="34" charset="0"/>
              <a:cs typeface="Arial" pitchFamily="34" charset="0"/>
            </a:endParaRPr>
          </a:p>
          <a:p>
            <a:r>
              <a:rPr lang="en-ZA" sz="1800" b="1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endParaRPr lang="en-ZA" sz="1800" dirty="0">
              <a:latin typeface="Arial" pitchFamily="34" charset="0"/>
              <a:cs typeface="Arial" pitchFamily="34" charset="0"/>
            </a:endParaRPr>
          </a:p>
          <a:p>
            <a:r>
              <a:rPr lang="en-ZA" sz="1800" dirty="0">
                <a:latin typeface="Arial" pitchFamily="34" charset="0"/>
                <a:cs typeface="Arial" pitchFamily="34" charset="0"/>
              </a:rPr>
              <a:t>A populated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gazette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summary template presented to the Minister or his/her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delegated authority.</a:t>
            </a:r>
          </a:p>
          <a:p>
            <a:r>
              <a:rPr lang="en-ZA" sz="1800" dirty="0">
                <a:latin typeface="Arial" pitchFamily="34" charset="0"/>
                <a:cs typeface="Arial" pitchFamily="34" charset="0"/>
              </a:rPr>
              <a:t>The Minister deciding on IUA classes, nested ecological category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configurations, Reserve(s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), allocation schedule(s) and Catchment Management Strategy (CMS).</a:t>
            </a:r>
          </a:p>
        </p:txBody>
      </p:sp>
    </p:spTree>
    <p:extLst>
      <p:ext uri="{BB962C8B-B14F-4D97-AF65-F5344CB8AC3E}">
        <p14:creationId xmlns:p14="http://schemas.microsoft.com/office/powerpoint/2010/main" val="3601258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2237" y="1179514"/>
            <a:ext cx="3857625" cy="4660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ZA" sz="1400" dirty="0">
                <a:solidFill>
                  <a:schemeClr val="tx1"/>
                </a:solidFill>
              </a:rPr>
              <a:t>Classification defines the </a:t>
            </a:r>
            <a:r>
              <a:rPr lang="en-ZA" sz="1400" b="1" dirty="0">
                <a:solidFill>
                  <a:srgbClr val="0AA62F"/>
                </a:solidFill>
              </a:rPr>
              <a:t>desired state </a:t>
            </a:r>
            <a:r>
              <a:rPr lang="en-ZA" sz="1400" dirty="0">
                <a:solidFill>
                  <a:schemeClr val="tx1"/>
                </a:solidFill>
              </a:rPr>
              <a:t>of the water resources by setting Water Resource Classes;</a:t>
            </a:r>
          </a:p>
          <a:p>
            <a:pPr>
              <a:defRPr/>
            </a:pPr>
            <a:r>
              <a:rPr lang="en-ZA" sz="1400" b="1" dirty="0" smtClean="0">
                <a:solidFill>
                  <a:schemeClr val="tx1"/>
                </a:solidFill>
              </a:rPr>
              <a:t>Each </a:t>
            </a:r>
            <a:r>
              <a:rPr lang="en-ZA" sz="1400" b="1" dirty="0">
                <a:solidFill>
                  <a:schemeClr val="tx1"/>
                </a:solidFill>
              </a:rPr>
              <a:t>class represents: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a different </a:t>
            </a:r>
            <a:r>
              <a:rPr lang="en-ZA" sz="1400" b="1" dirty="0">
                <a:solidFill>
                  <a:schemeClr val="tx1"/>
                </a:solidFill>
              </a:rPr>
              <a:t>level of protection </a:t>
            </a:r>
            <a:r>
              <a:rPr lang="en-ZA" sz="1400" dirty="0">
                <a:solidFill>
                  <a:schemeClr val="tx1"/>
                </a:solidFill>
              </a:rPr>
              <a:t>that is required for the water resource, and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spcAft>
                <a:spcPts val="12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b="1" dirty="0">
                <a:solidFill>
                  <a:schemeClr val="tx1"/>
                </a:solidFill>
              </a:rPr>
              <a:t>the extent to which the water </a:t>
            </a:r>
            <a:r>
              <a:rPr lang="en-ZA" sz="1400" b="1" dirty="0" smtClean="0">
                <a:solidFill>
                  <a:schemeClr val="tx1"/>
                </a:solidFill>
              </a:rPr>
              <a:t>resource can </a:t>
            </a:r>
            <a:r>
              <a:rPr lang="en-ZA" sz="1400" b="1" dirty="0">
                <a:solidFill>
                  <a:schemeClr val="tx1"/>
                </a:solidFill>
              </a:rPr>
              <a:t>be used.</a:t>
            </a:r>
          </a:p>
          <a:p>
            <a:pPr>
              <a:defRPr/>
            </a:pPr>
            <a:r>
              <a:rPr lang="en-ZA" sz="1400" b="1" dirty="0">
                <a:solidFill>
                  <a:schemeClr val="tx1"/>
                </a:solidFill>
              </a:rPr>
              <a:t>Classification is used in two ways: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To </a:t>
            </a:r>
            <a:r>
              <a:rPr lang="en-ZA" sz="1400" dirty="0" smtClean="0">
                <a:solidFill>
                  <a:schemeClr val="tx1"/>
                </a:solidFill>
              </a:rPr>
              <a:t>describe </a:t>
            </a:r>
            <a:r>
              <a:rPr lang="en-ZA" sz="1400" dirty="0">
                <a:solidFill>
                  <a:schemeClr val="tx1"/>
                </a:solidFill>
              </a:rPr>
              <a:t>the </a:t>
            </a:r>
            <a:r>
              <a:rPr lang="en-ZA" sz="1400" b="1" dirty="0">
                <a:solidFill>
                  <a:schemeClr val="tx1"/>
                </a:solidFill>
              </a:rPr>
              <a:t>present status </a:t>
            </a:r>
            <a:r>
              <a:rPr lang="en-ZA" sz="1400" dirty="0">
                <a:solidFill>
                  <a:schemeClr val="tx1"/>
                </a:solidFill>
              </a:rPr>
              <a:t>of the water resource</a:t>
            </a:r>
          </a:p>
          <a:p>
            <a:pPr marL="685800" lvl="2" indent="-228600" algn="just">
              <a:lnSpc>
                <a:spcPts val="2000"/>
              </a:lnSpc>
              <a:spcBef>
                <a:spcPct val="20000"/>
              </a:spcBef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400" dirty="0">
                <a:solidFill>
                  <a:schemeClr val="tx1"/>
                </a:solidFill>
              </a:rPr>
              <a:t>To </a:t>
            </a:r>
            <a:r>
              <a:rPr lang="en-ZA" sz="1400" dirty="0" smtClean="0">
                <a:solidFill>
                  <a:schemeClr val="tx1"/>
                </a:solidFill>
              </a:rPr>
              <a:t>describe </a:t>
            </a:r>
            <a:r>
              <a:rPr lang="en-ZA" sz="1400" dirty="0">
                <a:solidFill>
                  <a:schemeClr val="tx1"/>
                </a:solidFill>
              </a:rPr>
              <a:t>the state towards which the water resource needs </a:t>
            </a:r>
            <a:r>
              <a:rPr lang="en-ZA" sz="1400" b="1" dirty="0">
                <a:solidFill>
                  <a:schemeClr val="tx1"/>
                </a:solidFill>
              </a:rPr>
              <a:t>to be managed </a:t>
            </a:r>
            <a:r>
              <a:rPr lang="en-ZA" sz="1400" dirty="0">
                <a:solidFill>
                  <a:schemeClr val="tx1"/>
                </a:solidFill>
              </a:rPr>
              <a:t>sustainably (</a:t>
            </a:r>
            <a:r>
              <a:rPr lang="en-ZA" sz="1400" b="1" dirty="0">
                <a:solidFill>
                  <a:schemeClr val="tx1"/>
                </a:solidFill>
              </a:rPr>
              <a:t>future state</a:t>
            </a:r>
            <a:r>
              <a:rPr lang="en-ZA" sz="14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30723" name="Slide Number Placeholder 7"/>
          <p:cNvSpPr txBox="1">
            <a:spLocks/>
          </p:cNvSpPr>
          <p:nvPr/>
        </p:nvSpPr>
        <p:spPr bwMode="auto">
          <a:xfrm>
            <a:off x="34925" y="6597650"/>
            <a:ext cx="715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97A2A8B-8223-4107-9BE0-CC6E99573E31}" type="slidenum">
              <a:rPr lang="en-US" altLang="en-US" sz="1200" b="1">
                <a:latin typeface="Calibri" pitchFamily="34" charset="0"/>
              </a:rPr>
              <a:pPr/>
              <a:t>14</a:t>
            </a:fld>
            <a:endParaRPr lang="en-US" altLang="en-US" sz="1200" b="1">
              <a:latin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688685" y="255588"/>
            <a:ext cx="7280275" cy="846819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ZA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  <a:cs typeface="Arial" pitchFamily="34" charset="0"/>
              </a:rPr>
              <a:t>Outcome of Water Resource Classification process</a:t>
            </a:r>
            <a:endParaRPr lang="en-ZA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088" y="1179513"/>
            <a:ext cx="34782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ZA" sz="1800" b="1" dirty="0">
              <a:latin typeface="Frutiger-Roman"/>
            </a:endParaRPr>
          </a:p>
          <a:p>
            <a:pPr>
              <a:defRPr/>
            </a:pPr>
            <a:endParaRPr lang="en-ZA" sz="1800" b="1" dirty="0">
              <a:latin typeface="Frutiger-Roman"/>
            </a:endParaRPr>
          </a:p>
          <a:p>
            <a:pPr>
              <a:defRPr/>
            </a:pPr>
            <a:endParaRPr lang="en-ZA" sz="1800" b="1" dirty="0">
              <a:latin typeface="Frutiger-Roman"/>
            </a:endParaRPr>
          </a:p>
          <a:p>
            <a:pPr>
              <a:defRPr/>
            </a:pPr>
            <a:endParaRPr lang="en-ZA" sz="1800" dirty="0">
              <a:latin typeface="+mn-lt"/>
            </a:endParaRPr>
          </a:p>
        </p:txBody>
      </p:sp>
      <p:pic>
        <p:nvPicPr>
          <p:cNvPr id="3072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3" t="22438" r="429" b="45247"/>
          <a:stretch>
            <a:fillRect/>
          </a:stretch>
        </p:blipFill>
        <p:spPr bwMode="auto">
          <a:xfrm>
            <a:off x="4545013" y="1268413"/>
            <a:ext cx="41021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67960"/>
              </p:ext>
            </p:extLst>
          </p:nvPr>
        </p:nvGraphicFramePr>
        <p:xfrm>
          <a:off x="4489450" y="3219450"/>
          <a:ext cx="4423962" cy="1837580"/>
        </p:xfrm>
        <a:graphic>
          <a:graphicData uri="http://schemas.openxmlformats.org/drawingml/2006/table">
            <a:tbl>
              <a:tblPr/>
              <a:tblGrid>
                <a:gridCol w="947118"/>
                <a:gridCol w="1441310"/>
                <a:gridCol w="2035534"/>
              </a:tblGrid>
              <a:tr h="5335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Description of use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Arial" pitchFamily="34" charset="0"/>
                        </a:rPr>
                        <a:t>Majority of ecological categories</a:t>
                      </a: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Minimally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used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A-B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II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Moderately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used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3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Class III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200" b="1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Heavily </a:t>
                      </a:r>
                      <a:r>
                        <a:rPr lang="en-GB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used</a:t>
                      </a:r>
                      <a:endParaRPr lang="en-ZA" sz="120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b="1" dirty="0" smtClean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</a:t>
                      </a:r>
                      <a:endParaRPr lang="en-ZA" sz="1200" b="1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6" marR="6858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6084888" y="2592388"/>
            <a:ext cx="2159000" cy="4619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>
              <a:defRPr/>
            </a:pPr>
            <a:r>
              <a:rPr lang="en-ZA" sz="1200" dirty="0">
                <a:latin typeface="Arial" charset="0"/>
                <a:ea typeface="ヒラギノ角ゴ Pro W3" pitchFamily="-32" charset="-128"/>
              </a:rPr>
              <a:t>Surface water, </a:t>
            </a:r>
            <a:r>
              <a:rPr lang="en-ZA" sz="1200" dirty="0" smtClean="0">
                <a:latin typeface="Arial" charset="0"/>
                <a:ea typeface="ヒラギノ角ゴ Pro W3" pitchFamily="-32" charset="-128"/>
              </a:rPr>
              <a:t>groundwater, </a:t>
            </a:r>
            <a:r>
              <a:rPr lang="en-ZA" sz="1200" dirty="0">
                <a:latin typeface="Arial" charset="0"/>
                <a:ea typeface="ヒラギノ角ゴ Pro W3" pitchFamily="-32" charset="-128"/>
              </a:rPr>
              <a:t>wetlands, </a:t>
            </a:r>
            <a:r>
              <a:rPr lang="en-ZA" sz="1200" dirty="0" smtClean="0">
                <a:latin typeface="Arial" charset="0"/>
                <a:ea typeface="ヒラギノ角ゴ Pro W3" pitchFamily="-32" charset="-128"/>
              </a:rPr>
              <a:t>estuaries</a:t>
            </a:r>
            <a:endParaRPr lang="en-ZA" sz="1200" dirty="0">
              <a:latin typeface="Arial" charset="0"/>
              <a:ea typeface="ヒラギノ角ゴ Pro W3" pitchFamily="-32" charset="-128"/>
            </a:endParaRPr>
          </a:p>
        </p:txBody>
      </p:sp>
      <p:sp>
        <p:nvSpPr>
          <p:cNvPr id="30755" name="Curved Left Arrow 2"/>
          <p:cNvSpPr>
            <a:spLocks noChangeArrowheads="1"/>
          </p:cNvSpPr>
          <p:nvPr/>
        </p:nvSpPr>
        <p:spPr bwMode="auto">
          <a:xfrm>
            <a:off x="8027988" y="2311400"/>
            <a:ext cx="431800" cy="1049338"/>
          </a:xfrm>
          <a:prstGeom prst="curvedLeftArrow">
            <a:avLst>
              <a:gd name="adj1" fmla="val 24999"/>
              <a:gd name="adj2" fmla="val 50021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endParaRPr lang="en-ZA" altLang="en-US">
              <a:ea typeface="ヒラギノ角ゴ Pro W3"/>
              <a:cs typeface="ヒラギノ角ゴ Pro W3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094922" y="5219642"/>
            <a:ext cx="4874038" cy="8392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sz="1200" b="1" dirty="0">
                <a:solidFill>
                  <a:prstClr val="black"/>
                </a:solidFill>
              </a:rPr>
              <a:t>Ecological Category (EC) - </a:t>
            </a:r>
            <a:r>
              <a:rPr lang="en-US" sz="1200" dirty="0">
                <a:solidFill>
                  <a:prstClr val="black"/>
                </a:solidFill>
              </a:rPr>
              <a:t>means the assigned ecological condition to a water resource .  It is measured by determining how much the ecosystem has changed from natural (pre-development condition).</a:t>
            </a:r>
            <a:r>
              <a:rPr lang="en-ZA" sz="1200" dirty="0">
                <a:solidFill>
                  <a:prstClr val="black"/>
                </a:solidFill>
              </a:rPr>
              <a:t> The scale is A (near natural) to F (critically modified)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918398"/>
            <a:ext cx="8328116" cy="4840957"/>
          </a:xfrm>
        </p:spPr>
        <p:txBody>
          <a:bodyPr/>
          <a:lstStyle/>
          <a:p>
            <a:pPr marL="450850" lvl="1" indent="-273050" algn="just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b="1" dirty="0" smtClean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Purpose</a:t>
            </a:r>
            <a:r>
              <a:rPr lang="en-ZA" sz="1800" b="1" dirty="0" smtClean="0">
                <a:ea typeface="ＭＳ Ｐゴシック" pitchFamily="34" charset="-128"/>
              </a:rPr>
              <a:t> </a:t>
            </a:r>
            <a:r>
              <a:rPr lang="en-ZA" sz="1600" b="1" dirty="0">
                <a:ea typeface="ＭＳ Ｐゴシック" pitchFamily="34" charset="-128"/>
                <a:sym typeface="Wingdings" panose="05000000000000000000" pitchFamily="2" charset="2"/>
              </a:rPr>
              <a:t></a:t>
            </a:r>
            <a:r>
              <a:rPr lang="en-ZA" sz="1800" b="1" dirty="0">
                <a:ea typeface="ＭＳ Ｐゴシック" pitchFamily="34" charset="-128"/>
              </a:rPr>
              <a:t> “establish clear goals relating to the quality of the relevant water resources” </a:t>
            </a:r>
          </a:p>
          <a:p>
            <a:pPr marL="450850" lvl="1" indent="-273050" algn="just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b="1" dirty="0">
                <a:ea typeface="ＭＳ Ｐゴシック" pitchFamily="34" charset="-128"/>
              </a:rPr>
              <a:t>In determining RQOs, “a </a:t>
            </a: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balance</a:t>
            </a:r>
            <a:r>
              <a:rPr lang="en-ZA" sz="1800" b="1" dirty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ZA" sz="1800" b="1" dirty="0">
                <a:ea typeface="ＭＳ Ｐゴシック" pitchFamily="34" charset="-128"/>
              </a:rPr>
              <a:t>must be sought between the </a:t>
            </a: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need to protect and sustain</a:t>
            </a:r>
            <a:r>
              <a:rPr lang="en-ZA" sz="1800" b="1" dirty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ZA" sz="1800" b="1" dirty="0">
                <a:ea typeface="ＭＳ Ｐゴシック" pitchFamily="34" charset="-128"/>
              </a:rPr>
              <a:t>water resources and the </a:t>
            </a: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need to use</a:t>
            </a:r>
            <a:r>
              <a:rPr lang="en-ZA" sz="1800" b="1" dirty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ZA" sz="1800" b="1" dirty="0">
                <a:ea typeface="ＭＳ Ｐゴシック" pitchFamily="34" charset="-128"/>
              </a:rPr>
              <a:t>them”</a:t>
            </a:r>
          </a:p>
          <a:p>
            <a:pPr marL="450850" lvl="1" indent="-273050" algn="just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Numerical and/or descriptive statements </a:t>
            </a:r>
            <a:r>
              <a:rPr lang="en-ZA" sz="1800" b="1" dirty="0">
                <a:ea typeface="ＭＳ Ｐゴシック" pitchFamily="34" charset="-128"/>
              </a:rPr>
              <a:t>and may relate to quantity, quality, habitat and biota.</a:t>
            </a:r>
          </a:p>
          <a:p>
            <a:pPr marL="450850" lvl="1" indent="-273050" algn="just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b="1" dirty="0">
                <a:ea typeface="ＭＳ Ｐゴシック" pitchFamily="34" charset="-128"/>
              </a:rPr>
              <a:t>Must take account of </a:t>
            </a: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user requirements </a:t>
            </a:r>
            <a:r>
              <a:rPr lang="en-ZA" sz="1800" b="1" dirty="0">
                <a:ea typeface="ＭＳ Ｐゴシック" pitchFamily="34" charset="-128"/>
              </a:rPr>
              <a:t>and the </a:t>
            </a: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class </a:t>
            </a:r>
            <a:r>
              <a:rPr lang="en-ZA" sz="1800" b="1" dirty="0">
                <a:ea typeface="ＭＳ Ｐゴシック" pitchFamily="34" charset="-128"/>
              </a:rPr>
              <a:t>of the resource</a:t>
            </a:r>
          </a:p>
          <a:p>
            <a:pPr marL="450850" lvl="1" indent="-273050" algn="just">
              <a:lnSpc>
                <a:spcPts val="2500"/>
              </a:lnSpc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b="1" dirty="0">
                <a:solidFill>
                  <a:schemeClr val="tx2">
                    <a:lumMod val="75000"/>
                  </a:schemeClr>
                </a:solidFill>
                <a:ea typeface="ＭＳ Ｐゴシック" pitchFamily="34" charset="-128"/>
              </a:rPr>
              <a:t>Binding </a:t>
            </a:r>
            <a:r>
              <a:rPr lang="en-ZA" sz="1800" b="1" dirty="0">
                <a:ea typeface="ＭＳ Ｐゴシック" pitchFamily="34" charset="-128"/>
              </a:rPr>
              <a:t>on all authorities and institutions</a:t>
            </a:r>
          </a:p>
          <a:p>
            <a:pPr marL="741600" lvl="2" indent="-285750">
              <a:lnSpc>
                <a:spcPct val="150000"/>
              </a:lnSpc>
              <a:defRPr/>
            </a:pPr>
            <a:endParaRPr lang="en-ZA" sz="1800" dirty="0" smtClean="0">
              <a:latin typeface="Arial" charset="0"/>
              <a:ea typeface="ＭＳ Ｐゴシック" pitchFamily="34" charset="-128"/>
            </a:endParaRPr>
          </a:p>
          <a:p>
            <a:pPr marL="1200150" lvl="2" indent="-285750">
              <a:lnSpc>
                <a:spcPct val="150000"/>
              </a:lnSpc>
              <a:buNone/>
              <a:defRPr/>
            </a:pPr>
            <a:r>
              <a:rPr lang="en-ZA" sz="1800" dirty="0" smtClean="0">
                <a:latin typeface="Arial" charset="0"/>
                <a:ea typeface="ＭＳ Ｐゴシック" pitchFamily="34" charset="-128"/>
              </a:rPr>
              <a:t>  </a:t>
            </a:r>
          </a:p>
          <a:p>
            <a:endParaRPr lang="en-US" sz="18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0"/>
            <a:ext cx="8229600" cy="65509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itchFamily="34" charset="0"/>
              </a:rPr>
              <a:t>Resource Quality Objectives Process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ＭＳ Ｐゴシック" charset="0"/>
              <a:cs typeface="Arial" pitchFamily="34" charset="0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5496" y="6525344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fld id="{0E53B7D4-35C2-40D5-8167-CB5C4235A9DA}" type="slidenum">
              <a:rPr lang="en-US" sz="1200" b="1" smtClean="0"/>
              <a:pPr/>
              <a:t>15</a:t>
            </a:fld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970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1463675" y="198438"/>
            <a:ext cx="7223125" cy="54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ZA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0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ZA" sz="200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575626"/>
              </p:ext>
            </p:extLst>
          </p:nvPr>
        </p:nvGraphicFramePr>
        <p:xfrm>
          <a:off x="7938" y="7938"/>
          <a:ext cx="9132887" cy="684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Slide" r:id="rId3" imgW="2081891" imgH="1560503" progId="PowerPoint.Slide.12">
                  <p:embed/>
                </p:oleObj>
              </mc:Choice>
              <mc:Fallback>
                <p:oleObj name="Slide" r:id="rId3" imgW="2081891" imgH="1560503" progId="PowerPoint.Slide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8" y="7938"/>
                        <a:ext cx="9132887" cy="684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0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06438"/>
            <a:ext cx="9144000" cy="578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476250" y="836613"/>
            <a:ext cx="3829050" cy="40687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ZA" sz="1800" dirty="0" smtClean="0">
                <a:solidFill>
                  <a:schemeClr val="tx1"/>
                </a:solidFill>
              </a:rPr>
              <a:t>The study should provide </a:t>
            </a:r>
            <a:r>
              <a:rPr lang="en-ZA" sz="1800" dirty="0">
                <a:solidFill>
                  <a:schemeClr val="tx1"/>
                </a:solidFill>
              </a:rPr>
              <a:t>statements about:</a:t>
            </a:r>
          </a:p>
          <a:p>
            <a:pPr marL="685800" lvl="2" indent="-228600">
              <a:lnSpc>
                <a:spcPts val="2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chemeClr val="tx1"/>
                </a:solidFill>
              </a:rPr>
              <a:t>what the </a:t>
            </a:r>
            <a:r>
              <a:rPr lang="en-ZA" sz="1800" b="1" dirty="0">
                <a:solidFill>
                  <a:schemeClr val="tx1"/>
                </a:solidFill>
              </a:rPr>
              <a:t>quantity</a:t>
            </a:r>
            <a:r>
              <a:rPr lang="en-ZA" sz="1800" dirty="0">
                <a:solidFill>
                  <a:schemeClr val="tx1"/>
                </a:solidFill>
              </a:rPr>
              <a:t> of the water should be (water level, pattern, timing)</a:t>
            </a:r>
          </a:p>
          <a:p>
            <a:pPr marL="685800" lvl="2" indent="-228600">
              <a:lnSpc>
                <a:spcPts val="2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chemeClr val="tx1"/>
                </a:solidFill>
              </a:rPr>
              <a:t>what the water </a:t>
            </a:r>
            <a:r>
              <a:rPr lang="en-ZA" sz="1800" b="1" dirty="0">
                <a:solidFill>
                  <a:schemeClr val="tx1"/>
                </a:solidFill>
              </a:rPr>
              <a:t>quality</a:t>
            </a:r>
            <a:r>
              <a:rPr lang="en-ZA" sz="1800" dirty="0">
                <a:solidFill>
                  <a:schemeClr val="tx1"/>
                </a:solidFill>
              </a:rPr>
              <a:t> should be (physical, chemical and biological</a:t>
            </a:r>
          </a:p>
          <a:p>
            <a:pPr marL="685800" lvl="2" indent="-228600">
              <a:lnSpc>
                <a:spcPts val="2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chemeClr val="tx1"/>
                </a:solidFill>
              </a:rPr>
              <a:t>what the </a:t>
            </a:r>
            <a:r>
              <a:rPr lang="en-ZA" sz="1800" b="1" dirty="0">
                <a:solidFill>
                  <a:schemeClr val="tx1"/>
                </a:solidFill>
              </a:rPr>
              <a:t>condition</a:t>
            </a:r>
            <a:r>
              <a:rPr lang="en-ZA" sz="1800" dirty="0">
                <a:solidFill>
                  <a:schemeClr val="tx1"/>
                </a:solidFill>
              </a:rPr>
              <a:t> of the </a:t>
            </a:r>
            <a:r>
              <a:rPr lang="en-ZA" sz="1800" b="1" dirty="0">
                <a:solidFill>
                  <a:schemeClr val="tx1"/>
                </a:solidFill>
              </a:rPr>
              <a:t>instream and riparian </a:t>
            </a:r>
            <a:r>
              <a:rPr lang="en-ZA" sz="1800" dirty="0">
                <a:solidFill>
                  <a:schemeClr val="tx1"/>
                </a:solidFill>
              </a:rPr>
              <a:t>(river bank) habitat should be</a:t>
            </a:r>
          </a:p>
          <a:p>
            <a:pPr marL="685800" lvl="2" indent="-228600">
              <a:lnSpc>
                <a:spcPts val="2000"/>
              </a:lnSpc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0000"/>
              <a:buFont typeface="Wingdings" pitchFamily="2" charset="2"/>
              <a:buChar char="Ø"/>
              <a:defRPr/>
            </a:pPr>
            <a:r>
              <a:rPr lang="en-ZA" sz="1800" dirty="0">
                <a:solidFill>
                  <a:schemeClr val="tx1"/>
                </a:solidFill>
              </a:rPr>
              <a:t>what the </a:t>
            </a:r>
            <a:r>
              <a:rPr lang="en-ZA" sz="1800" b="1" dirty="0">
                <a:solidFill>
                  <a:schemeClr val="tx1"/>
                </a:solidFill>
              </a:rPr>
              <a:t>condition</a:t>
            </a:r>
            <a:r>
              <a:rPr lang="en-ZA" sz="1800" dirty="0">
                <a:solidFill>
                  <a:schemeClr val="tx1"/>
                </a:solidFill>
              </a:rPr>
              <a:t> of the </a:t>
            </a:r>
            <a:r>
              <a:rPr lang="en-ZA" sz="1800" b="1" dirty="0">
                <a:solidFill>
                  <a:schemeClr val="tx1"/>
                </a:solidFill>
              </a:rPr>
              <a:t>aquatic</a:t>
            </a:r>
            <a:r>
              <a:rPr lang="en-ZA" sz="1800" dirty="0">
                <a:solidFill>
                  <a:schemeClr val="tx1"/>
                </a:solidFill>
              </a:rPr>
              <a:t> (water) animal and plant life should be.</a:t>
            </a:r>
          </a:p>
          <a:p>
            <a:pPr>
              <a:defRPr/>
            </a:pPr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1946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4948238"/>
            <a:ext cx="2932112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7"/>
          <p:cNvSpPr txBox="1">
            <a:spLocks/>
          </p:cNvSpPr>
          <p:nvPr/>
        </p:nvSpPr>
        <p:spPr bwMode="auto">
          <a:xfrm>
            <a:off x="34925" y="6597650"/>
            <a:ext cx="7159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5D576E54-2B48-49B6-9AE4-5271A27BAE67}" type="slidenum">
              <a:rPr lang="en-US" altLang="en-US" sz="1200" b="1">
                <a:latin typeface="Calibri" pitchFamily="34" charset="0"/>
              </a:rPr>
              <a:pPr eaLnBrk="1" hangingPunct="1"/>
              <a:t>17</a:t>
            </a:fld>
            <a:endParaRPr lang="en-US" altLang="en-US" sz="1200" b="1">
              <a:latin typeface="Calibri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76388" y="268288"/>
            <a:ext cx="7278687" cy="522287"/>
          </a:xfrm>
          <a:prstGeom prst="rect">
            <a:avLst/>
          </a:prstGeom>
        </p:spPr>
        <p:txBody>
          <a:bodyPr/>
          <a:lstStyle/>
          <a:p>
            <a:pPr algn="ctr" defTabSz="914400"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  <a:cs typeface="Arial" pitchFamily="34" charset="0"/>
              </a:rPr>
              <a:t>Resource 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  <a:cs typeface="Arial" pitchFamily="34" charset="0"/>
              </a:rPr>
              <a:t>Quality </a:t>
            </a:r>
            <a:r>
              <a:rPr lang="en-US" sz="28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1" charset="-128"/>
                <a:cs typeface="Arial" pitchFamily="34" charset="0"/>
              </a:rPr>
              <a:t>Objectives Outcome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946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2" t="67226" r="3104" b="3383"/>
          <a:stretch>
            <a:fillRect/>
          </a:stretch>
        </p:blipFill>
        <p:spPr bwMode="auto">
          <a:xfrm>
            <a:off x="4330700" y="1209675"/>
            <a:ext cx="253206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C:\Documents and Settings\lboyd\Desktop\11616378_field visit\Day 2\Malemane River d_stream of ey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4629150"/>
            <a:ext cx="27924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5638800"/>
            <a:ext cx="66516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Cloud Callout 5"/>
          <p:cNvSpPr>
            <a:spLocks noChangeArrowheads="1"/>
          </p:cNvSpPr>
          <p:nvPr/>
        </p:nvSpPr>
        <p:spPr bwMode="auto">
          <a:xfrm>
            <a:off x="4773613" y="4292600"/>
            <a:ext cx="1330325" cy="792163"/>
          </a:xfrm>
          <a:prstGeom prst="cloudCallout">
            <a:avLst>
              <a:gd name="adj1" fmla="val -47370"/>
              <a:gd name="adj2" fmla="val 10098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r>
              <a:rPr lang="en-ZA" altLang="en-US" sz="1000">
                <a:ea typeface="ヒラギノ角ゴ Pro W3"/>
                <a:cs typeface="ヒラギノ角ゴ Pro W3"/>
              </a:rPr>
              <a:t>This is perfect for me</a:t>
            </a:r>
          </a:p>
        </p:txBody>
      </p:sp>
      <p:pic>
        <p:nvPicPr>
          <p:cNvPr id="19467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588000"/>
            <a:ext cx="12668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8" name="Cloud Callout 15"/>
          <p:cNvSpPr>
            <a:spLocks noChangeArrowheads="1"/>
          </p:cNvSpPr>
          <p:nvPr/>
        </p:nvSpPr>
        <p:spPr bwMode="auto">
          <a:xfrm>
            <a:off x="993775" y="4862513"/>
            <a:ext cx="1108075" cy="5715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r>
              <a:rPr lang="en-ZA" altLang="en-US" sz="1000">
                <a:ea typeface="ヒラギノ角ゴ Pro W3"/>
                <a:cs typeface="ヒラギノ角ゴ Pro W3"/>
              </a:rPr>
              <a:t>HELP!!</a:t>
            </a:r>
          </a:p>
        </p:txBody>
      </p:sp>
      <p:pic>
        <p:nvPicPr>
          <p:cNvPr id="1946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138" y="2378075"/>
            <a:ext cx="2473325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3" y="3284538"/>
            <a:ext cx="64928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Oval Callout 23"/>
          <p:cNvSpPr>
            <a:spLocks noChangeArrowheads="1"/>
          </p:cNvSpPr>
          <p:nvPr/>
        </p:nvSpPr>
        <p:spPr bwMode="auto">
          <a:xfrm>
            <a:off x="6862763" y="1579563"/>
            <a:ext cx="1165225" cy="1036637"/>
          </a:xfrm>
          <a:prstGeom prst="wedgeEllipseCallout">
            <a:avLst>
              <a:gd name="adj1" fmla="val 75116"/>
              <a:gd name="adj2" fmla="val 12354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914400"/>
            <a:r>
              <a:rPr lang="en-ZA" altLang="en-US" sz="1200">
                <a:ea typeface="ヒラギノ角ゴ Pro W3"/>
                <a:cs typeface="ヒラギノ角ゴ Pro W3"/>
              </a:rPr>
              <a:t>Releases are looking good</a:t>
            </a:r>
          </a:p>
        </p:txBody>
      </p:sp>
    </p:spTree>
    <p:extLst>
      <p:ext uri="{BB962C8B-B14F-4D97-AF65-F5344CB8AC3E}">
        <p14:creationId xmlns:p14="http://schemas.microsoft.com/office/powerpoint/2010/main" val="224412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1478942" y="333955"/>
            <a:ext cx="7207857" cy="4373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Stakeholder Engagement Plan</a:t>
            </a:r>
            <a:endParaRPr lang="en-Z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34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68598"/>
              </p:ext>
            </p:extLst>
          </p:nvPr>
        </p:nvGraphicFramePr>
        <p:xfrm>
          <a:off x="1539357" y="786232"/>
          <a:ext cx="7483291" cy="658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6345"/>
                <a:gridCol w="2843473"/>
                <a:gridCol w="2843473"/>
              </a:tblGrid>
              <a:tr h="370950">
                <a:tc>
                  <a:txBody>
                    <a:bodyPr/>
                    <a:lstStyle/>
                    <a:p>
                      <a:r>
                        <a:rPr lang="en-ZA" dirty="0" smtClean="0"/>
                        <a:t>Platforms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Stakeholder groups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Purpose</a:t>
                      </a:r>
                      <a:endParaRPr lang="en-ZA" dirty="0"/>
                    </a:p>
                  </a:txBody>
                  <a:tcPr/>
                </a:tc>
              </a:tr>
              <a:tr h="640269">
                <a:tc>
                  <a:txBody>
                    <a:bodyPr/>
                    <a:lstStyle/>
                    <a:p>
                      <a:r>
                        <a:rPr lang="en-ZA" dirty="0" smtClean="0"/>
                        <a:t>Project</a:t>
                      </a:r>
                      <a:r>
                        <a:rPr lang="en-ZA" baseline="0" dirty="0" smtClean="0"/>
                        <a:t> Steering Committee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Representatives from </a:t>
                      </a:r>
                      <a:r>
                        <a:rPr lang="en-ZA" baseline="0" dirty="0" smtClean="0"/>
                        <a:t>various Sectors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 give strategic inputs</a:t>
                      </a:r>
                      <a:r>
                        <a:rPr lang="en-ZA" baseline="0" dirty="0" smtClean="0"/>
                        <a:t> to the project</a:t>
                      </a:r>
                    </a:p>
                    <a:p>
                      <a:r>
                        <a:rPr lang="en-ZA" b="1" dirty="0" smtClean="0">
                          <a:solidFill>
                            <a:srgbClr val="FF0000"/>
                          </a:solidFill>
                        </a:rPr>
                        <a:t>PSC 1 (05/12/16), PSC 2 (18/07/2017), PSC 3 (13/02/2018) and PSC 4 (04 May 2018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22959">
                <a:tc>
                  <a:txBody>
                    <a:bodyPr/>
                    <a:lstStyle/>
                    <a:p>
                      <a:r>
                        <a:rPr lang="en-ZA" dirty="0" smtClean="0"/>
                        <a:t>Technical Task team Meeting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Representatives from sectors with technical</a:t>
                      </a:r>
                      <a:r>
                        <a:rPr lang="en-ZA" baseline="0" dirty="0" smtClean="0"/>
                        <a:t> knowledge of  study area and water resource management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</a:t>
                      </a:r>
                      <a:r>
                        <a:rPr lang="en-ZA" baseline="0" dirty="0" smtClean="0"/>
                        <a:t> source comments and inputs on technical aspects of the project</a:t>
                      </a:r>
                    </a:p>
                    <a:p>
                      <a:r>
                        <a:rPr lang="en-ZA" b="1" baseline="0" dirty="0" smtClean="0">
                          <a:solidFill>
                            <a:srgbClr val="FF0000"/>
                          </a:solidFill>
                        </a:rPr>
                        <a:t>TTG: WQ info was held on 31/01/17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89349">
                <a:tc>
                  <a:txBody>
                    <a:bodyPr/>
                    <a:lstStyle/>
                    <a:p>
                      <a:r>
                        <a:rPr lang="en-ZA" dirty="0" smtClean="0"/>
                        <a:t>Public</a:t>
                      </a:r>
                      <a:r>
                        <a:rPr lang="en-ZA" baseline="0" dirty="0" smtClean="0"/>
                        <a:t> Meetings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The broader public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To announce the project</a:t>
                      </a:r>
                    </a:p>
                    <a:p>
                      <a:r>
                        <a:rPr lang="en-ZA" dirty="0" smtClean="0"/>
                        <a:t>To present the proposed</a:t>
                      </a:r>
                      <a:r>
                        <a:rPr lang="en-ZA" baseline="0" dirty="0" smtClean="0"/>
                        <a:t> classes  &amp; </a:t>
                      </a:r>
                      <a:r>
                        <a:rPr lang="en-ZA" dirty="0" smtClean="0"/>
                        <a:t>RQOs </a:t>
                      </a:r>
                      <a:r>
                        <a:rPr lang="en-ZA" b="1" dirty="0" smtClean="0">
                          <a:solidFill>
                            <a:srgbClr val="FF0000"/>
                          </a:solidFill>
                        </a:rPr>
                        <a:t>(End of the project: 05 &amp; 06 June 2018)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0269">
                <a:tc>
                  <a:txBody>
                    <a:bodyPr/>
                    <a:lstStyle/>
                    <a:p>
                      <a:r>
                        <a:rPr lang="en-ZA" dirty="0" smtClean="0"/>
                        <a:t>Forums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Catchment management forums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Information sharing</a:t>
                      </a:r>
                    </a:p>
                    <a:p>
                      <a:r>
                        <a:rPr lang="en-ZA" b="1" dirty="0" smtClean="0">
                          <a:solidFill>
                            <a:srgbClr val="FF0000"/>
                          </a:solidFill>
                        </a:rPr>
                        <a:t>UCPP held on 11/04/18</a:t>
                      </a:r>
                      <a:endParaRPr lang="en-ZA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189071">
                <a:tc>
                  <a:txBody>
                    <a:bodyPr/>
                    <a:lstStyle/>
                    <a:p>
                      <a:r>
                        <a:rPr lang="en-ZA" dirty="0" smtClean="0"/>
                        <a:t>Sectors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Different sectors e.g. Domestic, Agriculture, mining etc. ( where necessary).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Information sharing</a:t>
                      </a:r>
                      <a:endParaRPr lang="en-Z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67062"/>
            <a:ext cx="6839009" cy="550785"/>
          </a:xfrm>
        </p:spPr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Purpose of the Public meeting 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400" y="877157"/>
            <a:ext cx="7721600" cy="5857639"/>
          </a:xfrm>
        </p:spPr>
        <p:txBody>
          <a:bodyPr/>
          <a:lstStyle/>
          <a:p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provide an overview of the steps followed to determine the Water Resource Classes and Resource Quality Objectives for the </a:t>
            </a:r>
            <a:r>
              <a:rPr lang="en-Z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Mzimvubu</a:t>
            </a:r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catchment. </a:t>
            </a:r>
          </a:p>
          <a:p>
            <a:r>
              <a:rPr lang="en-Z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 the preliminary results of the process that will soon be gazetted for further public review.</a:t>
            </a:r>
            <a:endParaRPr lang="en-Z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black"/>
                </a:solidFill>
                <a:ea typeface="ＭＳ Ｐゴシック" pitchFamily="34" charset="-128"/>
              </a:rPr>
              <a:t>1.14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dirty="0">
              <a:solidFill>
                <a:prstClr val="black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5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990" y="274638"/>
            <a:ext cx="7215809" cy="631136"/>
          </a:xfrm>
        </p:spPr>
        <p:txBody>
          <a:bodyPr/>
          <a:lstStyle/>
          <a:p>
            <a:pPr lvl="0" algn="l" defTabSz="914400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Presentation Content</a:t>
            </a:r>
            <a: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576" y="1013604"/>
            <a:ext cx="7573223" cy="4525963"/>
          </a:xfrm>
        </p:spPr>
        <p:txBody>
          <a:bodyPr/>
          <a:lstStyle/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18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Study Area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Legal Mandate 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Resource Directed Measures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Process </a:t>
            </a:r>
            <a:r>
              <a:rPr lang="en-ZA" sz="1800" b="1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for the determination of Water Resources </a:t>
            </a:r>
            <a:r>
              <a:rPr lang="en-ZA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classes and Resource Quality Objectives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Stakeholder  Engagement Plan</a:t>
            </a:r>
          </a:p>
          <a:p>
            <a:pPr lvl="1" defTabSz="914400">
              <a:spcBef>
                <a:spcPts val="600"/>
              </a:spcBef>
              <a:spcAft>
                <a:spcPts val="600"/>
              </a:spcAft>
              <a:buClr>
                <a:srgbClr val="990000"/>
              </a:buClr>
              <a:buSzPct val="70000"/>
              <a:buFont typeface="Wingdings" pitchFamily="2" charset="2"/>
              <a:buChar char="Ø"/>
            </a:pPr>
            <a:r>
              <a:rPr lang="en-ZA" sz="1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Purpose of Public meeting</a:t>
            </a:r>
          </a:p>
        </p:txBody>
      </p:sp>
    </p:spTree>
    <p:extLst>
      <p:ext uri="{BB962C8B-B14F-4D97-AF65-F5344CB8AC3E}">
        <p14:creationId xmlns:p14="http://schemas.microsoft.com/office/powerpoint/2010/main" val="298210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483" y="432798"/>
            <a:ext cx="7290458" cy="843911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Further information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63562" y="1605515"/>
            <a:ext cx="7670269" cy="4504339"/>
          </a:xfrm>
        </p:spPr>
        <p:txBody>
          <a:bodyPr/>
          <a:lstStyle/>
          <a:p>
            <a:pPr lvl="1"/>
            <a:r>
              <a:rPr lang="en-ZA" dirty="0" smtClean="0"/>
              <a:t>For more information:</a:t>
            </a:r>
          </a:p>
          <a:p>
            <a:pPr lvl="2"/>
            <a:r>
              <a:rPr lang="en-ZA" dirty="0" smtClean="0"/>
              <a:t>Register on project specific web-site or email:</a:t>
            </a:r>
          </a:p>
          <a:p>
            <a:pPr lvl="3"/>
            <a:r>
              <a:rPr lang="en-GB" u="sng" dirty="0" smtClean="0">
                <a:hlinkClick r:id="rId2"/>
              </a:rPr>
              <a:t>https</a:t>
            </a:r>
            <a:r>
              <a:rPr lang="en-GB" u="sng" dirty="0">
                <a:hlinkClick r:id="rId2"/>
              </a:rPr>
              <a:t>://</a:t>
            </a:r>
            <a:r>
              <a:rPr lang="en-GB" u="sng" dirty="0" smtClean="0">
                <a:hlinkClick r:id="rId2"/>
              </a:rPr>
              <a:t>www.dwa.gov.za/rdm/Documents.aspx</a:t>
            </a:r>
            <a:endParaRPr lang="en-GB" u="sng" dirty="0" smtClean="0"/>
          </a:p>
          <a:p>
            <a:pPr lvl="1"/>
            <a:r>
              <a:rPr lang="en-ZA" dirty="0" smtClean="0"/>
              <a:t>For more information contact:</a:t>
            </a:r>
            <a:endParaRPr lang="en-US" dirty="0"/>
          </a:p>
          <a:p>
            <a:pPr lvl="2"/>
            <a:r>
              <a:rPr lang="en-ZA" sz="2200" dirty="0" smtClean="0"/>
              <a:t>Project Team:  Patsy </a:t>
            </a:r>
            <a:r>
              <a:rPr lang="en-ZA" sz="2200" dirty="0" err="1" smtClean="0"/>
              <a:t>Scherman</a:t>
            </a:r>
            <a:r>
              <a:rPr lang="en-ZA" sz="2200" dirty="0"/>
              <a:t> </a:t>
            </a:r>
            <a:r>
              <a:rPr lang="en-ZA" sz="2200" dirty="0" smtClean="0"/>
              <a:t>(</a:t>
            </a:r>
            <a:r>
              <a:rPr lang="en-ZA" sz="2000" dirty="0" smtClean="0"/>
              <a:t>patsy@itsnet.co.za) </a:t>
            </a:r>
          </a:p>
          <a:p>
            <a:pPr lvl="2"/>
            <a:r>
              <a:rPr lang="en-ZA" sz="2000" dirty="0" smtClean="0"/>
              <a:t>DWS (</a:t>
            </a:r>
            <a:r>
              <a:rPr lang="en-ZA" sz="2000" dirty="0"/>
              <a:t>Pretoria): </a:t>
            </a:r>
            <a:r>
              <a:rPr lang="en-ZA" sz="2000" dirty="0" smtClean="0"/>
              <a:t>Lawrence Mulangaphuma 	(mulangaphumal@dws.gov.za)</a:t>
            </a:r>
          </a:p>
        </p:txBody>
      </p:sp>
    </p:spTree>
    <p:extLst>
      <p:ext uri="{BB962C8B-B14F-4D97-AF65-F5344CB8AC3E}">
        <p14:creationId xmlns:p14="http://schemas.microsoft.com/office/powerpoint/2010/main" val="31439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612F57A-9E5A-4066-B8AC-B994B90C2CFD}" type="slidenum">
              <a:rPr lang="en-ZA" altLang="en-US" smtClean="0"/>
              <a:pPr/>
              <a:t>21</a:t>
            </a:fld>
            <a:endParaRPr lang="en-ZA" altLang="en-US" smtClean="0"/>
          </a:p>
        </p:txBody>
      </p:sp>
      <p:pic>
        <p:nvPicPr>
          <p:cNvPr id="27651" name="Picture 5" descr="Macintosh HD:Users:johanmaree:Desktop:DWAS:DWAS LOGO:DWAS Logo RG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1136"/>
            <a:ext cx="1486807" cy="51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ontent Placeholder 8"/>
          <p:cNvSpPr>
            <a:spLocks noGrp="1"/>
          </p:cNvSpPr>
          <p:nvPr>
            <p:ph idx="1"/>
          </p:nvPr>
        </p:nvSpPr>
        <p:spPr bwMode="auto">
          <a:xfrm>
            <a:off x="1442792" y="115400"/>
            <a:ext cx="4309331" cy="186189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Arial" pitchFamily="34" charset="0"/>
              <a:buNone/>
            </a:pPr>
            <a:r>
              <a:rPr lang="en-US" altLang="en-US" sz="4400" dirty="0" smtClean="0">
                <a:latin typeface="Lucida Handwriting" pitchFamily="66" charset="0"/>
                <a:ea typeface="ＭＳ Ｐゴシック" pitchFamily="34" charset="-128"/>
              </a:rPr>
              <a:t>THANK YOU!</a:t>
            </a:r>
          </a:p>
        </p:txBody>
      </p:sp>
      <p:pic>
        <p:nvPicPr>
          <p:cNvPr id="1026" name="Picture 2" descr="https://encrypted-tbn0.gstatic.com/images?q=tbn:ANd9GcRbgY_zeh-aPy2UxjD66-y9LNinIRgSE-rVgoleA158LXTUhC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3" y="3968129"/>
            <a:ext cx="3643548" cy="251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" y="3944993"/>
            <a:ext cx="2466135" cy="133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9" y="2485410"/>
            <a:ext cx="2466135" cy="144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64" y="115400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1" y="3968129"/>
            <a:ext cx="2621395" cy="251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4838" y="915606"/>
            <a:ext cx="2466135" cy="1615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728" y="1725125"/>
            <a:ext cx="2971636" cy="222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21" y="2627175"/>
            <a:ext cx="2653058" cy="132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973" y="920262"/>
            <a:ext cx="1743075" cy="302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402" y="915606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Estuaries</a:t>
            </a:r>
            <a:endParaRPr lang="en-ZA" sz="2000" dirty="0"/>
          </a:p>
        </p:txBody>
      </p:sp>
      <p:sp>
        <p:nvSpPr>
          <p:cNvPr id="3" name="AutoShape 13" descr="Image result for orange ri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2" name="Rectangle 21"/>
          <p:cNvSpPr/>
          <p:nvPr/>
        </p:nvSpPr>
        <p:spPr>
          <a:xfrm>
            <a:off x="384837" y="2530924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Wetlands</a:t>
            </a:r>
            <a:endParaRPr lang="en-ZA" sz="2000" dirty="0"/>
          </a:p>
        </p:txBody>
      </p:sp>
      <p:sp>
        <p:nvSpPr>
          <p:cNvPr id="23" name="Rectangle 22"/>
          <p:cNvSpPr/>
          <p:nvPr/>
        </p:nvSpPr>
        <p:spPr>
          <a:xfrm>
            <a:off x="386044" y="3954014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Dams</a:t>
            </a:r>
            <a:endParaRPr lang="en-ZA" sz="2000" dirty="0"/>
          </a:p>
        </p:txBody>
      </p:sp>
      <p:sp>
        <p:nvSpPr>
          <p:cNvPr id="24" name="Rectangle 23"/>
          <p:cNvSpPr/>
          <p:nvPr/>
        </p:nvSpPr>
        <p:spPr>
          <a:xfrm>
            <a:off x="2850972" y="915605"/>
            <a:ext cx="1233065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Rivers</a:t>
            </a:r>
            <a:endParaRPr lang="en-ZA" sz="2000" dirty="0"/>
          </a:p>
        </p:txBody>
      </p:sp>
      <p:sp>
        <p:nvSpPr>
          <p:cNvPr id="25" name="Rectangle 24"/>
          <p:cNvSpPr/>
          <p:nvPr/>
        </p:nvSpPr>
        <p:spPr>
          <a:xfrm>
            <a:off x="6494521" y="2284504"/>
            <a:ext cx="1672556" cy="3426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Groundwater</a:t>
            </a:r>
            <a:endParaRPr lang="en-ZA" sz="2000" dirty="0"/>
          </a:p>
        </p:txBody>
      </p:sp>
      <p:pic>
        <p:nvPicPr>
          <p:cNvPr id="1044" name="Picture 20" descr="http://www.bundi.co.za/images/orange/itinerary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7" y="5227627"/>
            <a:ext cx="2466135" cy="124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0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380" y="274638"/>
            <a:ext cx="7163420" cy="622670"/>
          </a:xfrm>
        </p:spPr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Study area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80" y="1247686"/>
            <a:ext cx="6800224" cy="487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60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0096"/>
          </a:xfrm>
        </p:spPr>
        <p:txBody>
          <a:bodyPr/>
          <a:lstStyle/>
          <a:p>
            <a:pPr lvl="0" algn="l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Legal Mandate</a:t>
            </a:r>
            <a: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855677"/>
            <a:ext cx="7223760" cy="5578679"/>
          </a:xfrm>
        </p:spPr>
        <p:txBody>
          <a:bodyPr/>
          <a:lstStyle/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Chapter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3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of 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National Water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Act (No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. 36 of 1998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), deals with 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protection of water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resources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measures for protection of water resources are:  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ＭＳ Ｐゴシック"/>
              </a:rPr>
              <a:t>Classification (S13)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Reserve (S16)</a:t>
            </a:r>
          </a:p>
          <a:p>
            <a:pPr lvl="1">
              <a:lnSpc>
                <a:spcPct val="80000"/>
              </a:lnSpc>
              <a:buFont typeface="Arial" charset="0"/>
              <a:buChar char="–"/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ＭＳ Ｐゴシック"/>
              </a:rPr>
              <a:t>Resource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ea typeface="ＭＳ Ｐゴシック"/>
              </a:rPr>
              <a:t>Quality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ea typeface="ＭＳ Ｐゴシック"/>
              </a:rPr>
              <a:t>Objectives (S13)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</a:rPr>
              <a:t>	</a:t>
            </a:r>
          </a:p>
          <a:p>
            <a:pPr lvl="1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S12 requires the Minister to establish the Water Resource Classification System, (WRCS)</a:t>
            </a: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WRCS was published as Regulation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810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in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Government Gazette No. 33541 dated 17 September 2010 </a:t>
            </a: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marL="0" lvl="0" indent="0">
              <a:lnSpc>
                <a:spcPct val="80000"/>
              </a:lnSpc>
              <a:buNone/>
            </a:pPr>
            <a:endParaRPr lang="en-US" sz="1600" b="1" dirty="0" smtClean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WRCS defines: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water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resource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classes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and </a:t>
            </a:r>
          </a:p>
          <a:p>
            <a:pPr lvl="1">
              <a:lnSpc>
                <a:spcPct val="80000"/>
              </a:lnSpc>
              <a:buFontTx/>
              <a:buChar char="-"/>
            </a:pP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the 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procedure to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determine Class, RQOs and Reserve</a:t>
            </a: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pPr lvl="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According to the NWA, once the WRCS has been gazetted all significant water resources must be 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ea typeface="ＭＳ Ｐゴシック"/>
                <a:cs typeface="ＭＳ Ｐゴシック"/>
              </a:rPr>
              <a:t>classified and Resource Quality Objectives determined</a:t>
            </a:r>
            <a:r>
              <a:rPr lang="en-US" sz="1600" b="1" dirty="0" smtClean="0">
                <a:solidFill>
                  <a:prstClr val="black"/>
                </a:solidFill>
                <a:ea typeface="ＭＳ Ｐゴシック"/>
                <a:cs typeface="ＭＳ Ｐゴシック"/>
              </a:rPr>
              <a:t> </a:t>
            </a:r>
            <a:endParaRPr lang="en-US" sz="1600" b="1" dirty="0">
              <a:solidFill>
                <a:prstClr val="black"/>
              </a:solidFill>
              <a:ea typeface="ＭＳ Ｐゴシック"/>
              <a:cs typeface="ＭＳ Ｐゴシック"/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56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698" y="274638"/>
            <a:ext cx="7168101" cy="698485"/>
          </a:xfrm>
        </p:spPr>
        <p:txBody>
          <a:bodyPr/>
          <a:lstStyle/>
          <a:p>
            <a:pPr lvl="0" algn="l" eaLnBrk="1" hangingPunct="1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>Contextualizing Resource Directed Measures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  <a:cs typeface="+mn-cs"/>
              </a:rPr>
            </a:br>
            <a:endParaRPr lang="en-ZA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906012"/>
            <a:ext cx="7223760" cy="5220152"/>
          </a:xfrm>
        </p:spPr>
        <p:txBody>
          <a:bodyPr/>
          <a:lstStyle/>
          <a:p>
            <a:pPr lvl="0">
              <a:lnSpc>
                <a:spcPct val="80000"/>
              </a:lnSpc>
              <a:buNone/>
            </a:pPr>
            <a:endParaRPr lang="en-US" sz="1600" b="1" dirty="0">
              <a:solidFill>
                <a:prstClr val="black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6" t="22614"/>
          <a:stretch>
            <a:fillRect/>
          </a:stretch>
        </p:blipFill>
        <p:spPr bwMode="auto">
          <a:xfrm>
            <a:off x="2398713" y="1804988"/>
            <a:ext cx="55499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1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198782"/>
            <a:ext cx="7223760" cy="540689"/>
          </a:xfrm>
        </p:spPr>
        <p:txBody>
          <a:bodyPr/>
          <a:lstStyle/>
          <a:p>
            <a:r>
              <a:rPr lang="en-Z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ZA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ZA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05742"/>
              </p:ext>
            </p:extLst>
          </p:nvPr>
        </p:nvGraphicFramePr>
        <p:xfrm>
          <a:off x="504825" y="119063"/>
          <a:ext cx="8255000" cy="618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Slide" r:id="rId3" imgW="1909480" imgH="1432439" progId="PowerPoint.Slide.12">
                  <p:embed/>
                </p:oleObj>
              </mc:Choice>
              <mc:Fallback>
                <p:oleObj name="Slide" r:id="rId3" imgW="1909480" imgH="1432439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19063"/>
                        <a:ext cx="8255000" cy="6189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09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1: Delineate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units of analysis and describe the status quo of the water</a:t>
            </a:r>
            <a:b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150" y="1600200"/>
            <a:ext cx="7165649" cy="4525963"/>
          </a:xfrm>
        </p:spPr>
        <p:txBody>
          <a:bodyPr/>
          <a:lstStyle/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By ‘units of analysis’ we mean the spatial units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that will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be defined as significant resources 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catchment status quo refers to the current condition of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the significant resources (i.e.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current socio-economic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status,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water use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allocations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and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status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of the water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resource infrastructure).</a:t>
            </a:r>
          </a:p>
          <a:p>
            <a:endParaRPr lang="en-ZA" sz="1800" dirty="0"/>
          </a:p>
          <a:p>
            <a:pPr marL="0" indent="0">
              <a:buNone/>
            </a:pPr>
            <a:r>
              <a:rPr lang="en-ZA" sz="1800" b="1" dirty="0" smtClean="0"/>
              <a:t>OUTCOME:</a:t>
            </a:r>
          </a:p>
          <a:p>
            <a:r>
              <a:rPr lang="en-ZA" sz="1800" dirty="0" smtClean="0"/>
              <a:t>Defined </a:t>
            </a:r>
            <a:r>
              <a:rPr lang="en-ZA" sz="1800" dirty="0"/>
              <a:t>set of IUAs for a target catchment;</a:t>
            </a:r>
          </a:p>
          <a:p>
            <a:r>
              <a:rPr lang="en-ZA" sz="1800" dirty="0" smtClean="0"/>
              <a:t>List </a:t>
            </a:r>
            <a:r>
              <a:rPr lang="en-ZA" sz="1800" dirty="0"/>
              <a:t>of the nested biophysical and allocation nodes within each IUA</a:t>
            </a:r>
          </a:p>
        </p:txBody>
      </p:sp>
    </p:spTree>
    <p:extLst>
      <p:ext uri="{BB962C8B-B14F-4D97-AF65-F5344CB8AC3E}">
        <p14:creationId xmlns:p14="http://schemas.microsoft.com/office/powerpoint/2010/main" val="269001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2: Link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value and condition of the water </a:t>
            </a:r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resource</a:t>
            </a:r>
            <a:endParaRPr lang="en-Z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0972" y="1230594"/>
            <a:ext cx="7105828" cy="4895569"/>
          </a:xfrm>
        </p:spPr>
        <p:txBody>
          <a:bodyPr/>
          <a:lstStyle/>
          <a:p>
            <a:pPr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The present-day value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of the aquatic water use and </a:t>
            </a:r>
            <a:r>
              <a:rPr lang="en-ZA" sz="1800" dirty="0" err="1">
                <a:latin typeface="Arial" pitchFamily="34" charset="0"/>
                <a:cs typeface="Arial" pitchFamily="34" charset="0"/>
              </a:rPr>
              <a:t>sectoral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 water use is quantified. </a:t>
            </a: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These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steps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therefore define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a ‘value baseline’ against which changes in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value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can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be assessed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for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different scenarios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of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water resource class</a:t>
            </a:r>
          </a:p>
          <a:p>
            <a:pPr algn="just"/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marL="0" indent="0" algn="just">
              <a:buNone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A list of ecosystem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values (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ecological and socio-economic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data available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to estimate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change)</a:t>
            </a:r>
          </a:p>
          <a:p>
            <a:pPr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Scoring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system for the evaluation of scenarios in later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steps of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the classification procedure</a:t>
            </a:r>
          </a:p>
        </p:txBody>
      </p:sp>
    </p:spTree>
    <p:extLst>
      <p:ext uri="{BB962C8B-B14F-4D97-AF65-F5344CB8AC3E}">
        <p14:creationId xmlns:p14="http://schemas.microsoft.com/office/powerpoint/2010/main" val="102339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STEP 3: Quantify </a:t>
            </a: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Ecological Water Requirements and changes in non-water</a:t>
            </a:r>
            <a:b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quality Ecosystem Goods, Services and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8242" y="1600200"/>
            <a:ext cx="7148557" cy="4525963"/>
          </a:xfrm>
        </p:spPr>
        <p:txBody>
          <a:bodyPr/>
          <a:lstStyle/>
          <a:p>
            <a:pPr algn="just"/>
            <a:r>
              <a:rPr lang="en-ZA" sz="18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quantification of EWRs is part of the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Reserve determination process, </a:t>
            </a:r>
            <a:r>
              <a:rPr lang="en-ZA" sz="1800" dirty="0">
                <a:latin typeface="Arial" pitchFamily="34" charset="0"/>
                <a:cs typeface="Arial" pitchFamily="34" charset="0"/>
              </a:rPr>
              <a:t>the determination of the Reserve is part of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the Classification Process.</a:t>
            </a:r>
          </a:p>
          <a:p>
            <a:pPr algn="just"/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ZA" sz="1800" b="1" dirty="0" smtClean="0">
                <a:latin typeface="Arial" pitchFamily="34" charset="0"/>
                <a:cs typeface="Arial" pitchFamily="34" charset="0"/>
              </a:rPr>
              <a:t>OUTCOMES</a:t>
            </a:r>
          </a:p>
          <a:p>
            <a:pPr algn="just"/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A list of nodes to which information can be </a:t>
            </a:r>
            <a:r>
              <a:rPr lang="en-ZA" sz="1800" dirty="0" smtClean="0">
                <a:latin typeface="Arial" pitchFamily="34" charset="0"/>
                <a:cs typeface="Arial" pitchFamily="34" charset="0"/>
              </a:rPr>
              <a:t>extrapolated.</a:t>
            </a:r>
          </a:p>
          <a:p>
            <a:pPr algn="just"/>
            <a:r>
              <a:rPr lang="en-ZA" sz="1800" dirty="0">
                <a:latin typeface="Arial" pitchFamily="34" charset="0"/>
                <a:cs typeface="Arial" pitchFamily="34" charset="0"/>
              </a:rPr>
              <a:t>EWR rule curves, EWR summary tables and Modified time series for each category for each node.</a:t>
            </a:r>
          </a:p>
        </p:txBody>
      </p:sp>
    </p:spTree>
    <p:extLst>
      <p:ext uri="{BB962C8B-B14F-4D97-AF65-F5344CB8AC3E}">
        <p14:creationId xmlns:p14="http://schemas.microsoft.com/office/powerpoint/2010/main" val="319614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6067</TotalTime>
  <Words>1196</Words>
  <Application>Microsoft Office PowerPoint</Application>
  <PresentationFormat>On-screen Show (4:3)</PresentationFormat>
  <Paragraphs>176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Slide</vt:lpstr>
      <vt:lpstr>PowerPoint Presentation</vt:lpstr>
      <vt:lpstr>Presentation Content </vt:lpstr>
      <vt:lpstr>Study area</vt:lpstr>
      <vt:lpstr>Legal Mandate </vt:lpstr>
      <vt:lpstr>Contextualizing Resource Directed Measures </vt:lpstr>
      <vt:lpstr> </vt:lpstr>
      <vt:lpstr>STEP 1: Delineate the units of analysis and describe the status quo of the water resources</vt:lpstr>
      <vt:lpstr>STEP 2: Link the value and condition of the water resource</vt:lpstr>
      <vt:lpstr>STEP 3: Quantify the Ecological Water Requirements and changes in non-water quality Ecosystem Goods, Services and Attributes</vt:lpstr>
      <vt:lpstr>STEP 4: Determine an Ecologically Sustainable Base Configuration (ESBC) scenario and establish the starter configuration scenarios</vt:lpstr>
      <vt:lpstr>STEP 5: Evaluate scenarios within the Integrated Water Resource Management (IWRM) process</vt:lpstr>
      <vt:lpstr>STEP 6: Evaluate the scenarios with stakeholders</vt:lpstr>
      <vt:lpstr>STEP 7: Gazette the class configuration</vt:lpstr>
      <vt:lpstr>PowerPoint Presentation</vt:lpstr>
      <vt:lpstr>PowerPoint Presentation</vt:lpstr>
      <vt:lpstr> </vt:lpstr>
      <vt:lpstr>PowerPoint Presentation</vt:lpstr>
      <vt:lpstr>Stakeholder Engagement Plan</vt:lpstr>
      <vt:lpstr>Purpose of the Public meeting </vt:lpstr>
      <vt:lpstr>Further information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Johan Maree</dc:creator>
  <cp:lastModifiedBy>Mulangaphuma Lawrence</cp:lastModifiedBy>
  <cp:revision>292</cp:revision>
  <cp:lastPrinted>2018-05-29T12:21:19Z</cp:lastPrinted>
  <dcterms:created xsi:type="dcterms:W3CDTF">2012-08-01T10:33:21Z</dcterms:created>
  <dcterms:modified xsi:type="dcterms:W3CDTF">2018-05-29T12:27:04Z</dcterms:modified>
</cp:coreProperties>
</file>